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0" r:id="rId3"/>
    <p:sldId id="262" r:id="rId4"/>
    <p:sldId id="258" r:id="rId5"/>
    <p:sldId id="263" r:id="rId6"/>
    <p:sldId id="265" r:id="rId7"/>
    <p:sldId id="261" r:id="rId8"/>
    <p:sldId id="264" r:id="rId9"/>
    <p:sldId id="257" r:id="rId10"/>
    <p:sldId id="266" r:id="rId11"/>
    <p:sldId id="268" r:id="rId12"/>
    <p:sldId id="259" r:id="rId13"/>
    <p:sldId id="269" r:id="rId14"/>
    <p:sldId id="270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38" autoAdjust="0"/>
  </p:normalViewPr>
  <p:slideViewPr>
    <p:cSldViewPr>
      <p:cViewPr>
        <p:scale>
          <a:sx n="50" d="100"/>
          <a:sy n="50" d="100"/>
        </p:scale>
        <p:origin x="-1734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DC010-BDC0-4933-9DEA-BEEC1676A847}" type="datetimeFigureOut">
              <a:rPr lang="sv-SE" smtClean="0"/>
              <a:t>2012-05-22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CB7F3-C7FE-4904-9715-2AD5A60769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914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Idag finns det ingen anledning att gissa vilket väder det ska bli. På SMHI </a:t>
            </a:r>
          </a:p>
          <a:p>
            <a:r>
              <a:rPr lang="sv-SE" dirty="0" smtClean="0"/>
              <a:t>finns det tjänster där du kan få veta exakt vilket väder det ska bli de närmaste</a:t>
            </a:r>
          </a:p>
          <a:p>
            <a:r>
              <a:rPr lang="sv-SE" dirty="0" smtClean="0"/>
              <a:t>timmarna via </a:t>
            </a:r>
            <a:r>
              <a:rPr lang="sv-SE" dirty="0" err="1" smtClean="0"/>
              <a:t>prognosticerade</a:t>
            </a:r>
            <a:r>
              <a:rPr lang="sv-SE" dirty="0" smtClean="0"/>
              <a:t> radarkartor som uppdateras kontinuerligt. </a:t>
            </a:r>
          </a:p>
          <a:p>
            <a:r>
              <a:rPr lang="sv-SE" dirty="0" smtClean="0"/>
              <a:t>Att det regnar in i ditt tak styr du över själv. </a:t>
            </a:r>
          </a:p>
          <a:p>
            <a:r>
              <a:rPr lang="sv-SE" dirty="0" smtClean="0"/>
              <a:t>1 mm nederbörd ger en liter vatten per kvadratmeter. I Köpenhamn sommaren</a:t>
            </a:r>
          </a:p>
          <a:p>
            <a:r>
              <a:rPr lang="sv-SE" dirty="0" smtClean="0"/>
              <a:t>2011 kom det 200 mm nederbörd på ett dygn. Det ger 20 kubikmeter</a:t>
            </a:r>
          </a:p>
          <a:p>
            <a:r>
              <a:rPr lang="sv-SE" dirty="0" smtClean="0"/>
              <a:t>vatten på en vanlig villaplatta. Har du taket på innan helgen?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CB7F3-C7FE-4904-9715-2AD5A6076936}" type="slidenum">
              <a:rPr lang="sv-SE" smtClean="0"/>
              <a:t>2</a:t>
            </a:fld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Det är lätt att bli hemmablind</a:t>
            </a:r>
            <a:r>
              <a:rPr lang="sv-SE" baseline="0" dirty="0" smtClean="0"/>
              <a:t> och glömma bort. </a:t>
            </a:r>
          </a:p>
          <a:p>
            <a:r>
              <a:rPr lang="sv-SE" baseline="0" dirty="0" smtClean="0"/>
              <a:t>Med fuktronder blir det bättre fokus på fuktsäker hantering av material på arbetsplatsen och det blir en åtgärdsplan på hur brister kan avhjälpas.</a:t>
            </a:r>
          </a:p>
          <a:p>
            <a:r>
              <a:rPr lang="sv-SE" baseline="0" dirty="0" smtClean="0"/>
              <a:t>Men det hjälper bara om man agerar.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CB7F3-C7FE-4904-9715-2AD5A6076936}" type="slidenum">
              <a:rPr lang="sv-SE" smtClean="0"/>
              <a:t>11</a:t>
            </a:fld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Det regnar in i projekt regelbundet. Byggen blir försenade. Om du inte </a:t>
            </a:r>
          </a:p>
          <a:p>
            <a:r>
              <a:rPr lang="sv-SE" dirty="0" smtClean="0"/>
              <a:t>kan kröka rymden eller ändra på någon annan fysikalisk lag kommer tyvärr </a:t>
            </a:r>
          </a:p>
          <a:p>
            <a:r>
              <a:rPr lang="sv-SE" dirty="0" smtClean="0"/>
              <a:t>byggtorkningen att ta ungefär lika lång tid att utföra oavsett när du börjar </a:t>
            </a:r>
          </a:p>
          <a:p>
            <a:r>
              <a:rPr lang="sv-SE" dirty="0" smtClean="0"/>
              <a:t>torka. Det går att forcera byggtorkning delvis men det är dyrt, svårt och </a:t>
            </a:r>
          </a:p>
          <a:p>
            <a:r>
              <a:rPr lang="sv-SE" dirty="0" smtClean="0"/>
              <a:t>kräver mer energi. Är det inte planerat för forcering från början innebär det </a:t>
            </a:r>
          </a:p>
          <a:p>
            <a:r>
              <a:rPr lang="sv-SE" dirty="0" smtClean="0"/>
              <a:t>ofta energibrist på arbetsplatsen. </a:t>
            </a:r>
          </a:p>
          <a:p>
            <a:r>
              <a:rPr lang="sv-SE" dirty="0" smtClean="0"/>
              <a:t>Är det varmt och det regnar in har du enstaka dygn på dig innan det växer </a:t>
            </a:r>
          </a:p>
          <a:p>
            <a:r>
              <a:rPr lang="sv-SE" dirty="0" smtClean="0"/>
              <a:t>för fullt på känsligt material. Vänta inte på att börja torka tills du har bättre </a:t>
            </a:r>
          </a:p>
          <a:p>
            <a:r>
              <a:rPr lang="sv-SE" dirty="0" smtClean="0"/>
              <a:t>tid för det. Flera firmor erbjuder idag akut vattenskadekontroll. Det kan </a:t>
            </a:r>
          </a:p>
          <a:p>
            <a:r>
              <a:rPr lang="sv-SE" dirty="0" smtClean="0"/>
              <a:t>rädda stora saneringsvärden i läge två att vara på tårna när det regnar.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CB7F3-C7FE-4904-9715-2AD5A6076936}" type="slidenum">
              <a:rPr lang="sv-SE" smtClean="0"/>
              <a:t>12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CB7F3-C7FE-4904-9715-2AD5A6076936}" type="slidenum">
              <a:rPr lang="sv-SE" smtClean="0"/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Varm luft stiger i en byggtorkning precis som i en varmluftsballong. Vintertid</a:t>
            </a:r>
          </a:p>
          <a:p>
            <a:r>
              <a:rPr lang="sv-SE" dirty="0" smtClean="0"/>
              <a:t>ger det upphov till skorstensverkan i en byggnad där det normalt blir </a:t>
            </a:r>
          </a:p>
          <a:p>
            <a:r>
              <a:rPr lang="sv-SE" dirty="0" smtClean="0"/>
              <a:t>kallras in i botten av huset samtidigt som det läcker ut varm luft i toppen av </a:t>
            </a:r>
          </a:p>
          <a:p>
            <a:r>
              <a:rPr lang="sv-SE" dirty="0" smtClean="0"/>
              <a:t>huset. Det resulterar i stor risk för dålig torkmiljö i botten av huset samtidigt</a:t>
            </a:r>
          </a:p>
          <a:p>
            <a:r>
              <a:rPr lang="sv-SE" dirty="0" smtClean="0"/>
              <a:t>som det blir risk för fuktskador på vinden när varm blöt luft läcker ut. </a:t>
            </a:r>
          </a:p>
          <a:p>
            <a:r>
              <a:rPr lang="sv-SE" dirty="0" smtClean="0"/>
              <a:t>Ju lufttätare och lägre byggnad desto mindre risk med skorstensverkan. </a:t>
            </a:r>
          </a:p>
          <a:p>
            <a:r>
              <a:rPr lang="sv-SE" dirty="0" smtClean="0"/>
              <a:t>Många gånger kan en byggmetod med avstängning var tredje till fjärde våning</a:t>
            </a:r>
          </a:p>
          <a:p>
            <a:r>
              <a:rPr lang="sv-SE" dirty="0" smtClean="0"/>
              <a:t>vara effektivt för att inte få för stor skorstensverkan i högre hus.</a:t>
            </a:r>
          </a:p>
          <a:p>
            <a:r>
              <a:rPr lang="sv-SE" dirty="0" smtClean="0"/>
              <a:t>I praktiken innebär det att det behövs fler värmeaggregat i bottenvåningen </a:t>
            </a:r>
          </a:p>
          <a:p>
            <a:r>
              <a:rPr lang="sv-SE" dirty="0" smtClean="0"/>
              <a:t>än högre upp i byggnaden.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CB7F3-C7FE-4904-9715-2AD5A6076936}" type="slidenum">
              <a:rPr lang="sv-SE" smtClean="0"/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Det krävs ofta provisoriska tätningar i en torkmiljö. Dessa lösningar behöver</a:t>
            </a:r>
          </a:p>
          <a:p>
            <a:r>
              <a:rPr lang="sv-SE" dirty="0" smtClean="0"/>
              <a:t>vara lufttäta för att inte ventilera bort byggvärmen ur huset. Det är </a:t>
            </a:r>
          </a:p>
          <a:p>
            <a:r>
              <a:rPr lang="sv-SE" dirty="0" smtClean="0"/>
              <a:t>mycket viktigare att lösningen är lufttät än att den är välisolerad. Det bästa </a:t>
            </a:r>
          </a:p>
          <a:p>
            <a:r>
              <a:rPr lang="sv-SE" dirty="0" smtClean="0"/>
              <a:t>är om byggvärmen inte behöver gå igång förrän ordinarie fönster och dörrar </a:t>
            </a:r>
          </a:p>
          <a:p>
            <a:r>
              <a:rPr lang="sv-SE" dirty="0" smtClean="0"/>
              <a:t>inklusive drevning är på plats. Skeva plywooddörrar är inget som ger en </a:t>
            </a:r>
          </a:p>
          <a:p>
            <a:r>
              <a:rPr lang="sv-SE" dirty="0" smtClean="0"/>
              <a:t>energisnål byggtorkning   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CB7F3-C7FE-4904-9715-2AD5A6076936}" type="slidenum">
              <a:rPr lang="sv-SE" smtClean="0"/>
              <a:t>5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Ett förenklat </a:t>
            </a:r>
            <a:r>
              <a:rPr lang="sv-SE" dirty="0" err="1" smtClean="0"/>
              <a:t>excelverktyg</a:t>
            </a:r>
            <a:r>
              <a:rPr lang="sv-SE" baseline="0" dirty="0" smtClean="0"/>
              <a:t> har tagits fram för att kunna räkna på hur stora energiförlusterna blir i en byggtorkning.</a:t>
            </a:r>
          </a:p>
          <a:p>
            <a:endParaRPr lang="sv-SE" baseline="0" dirty="0" smtClean="0"/>
          </a:p>
          <a:p>
            <a:r>
              <a:rPr lang="sv-SE" baseline="0" dirty="0" smtClean="0"/>
              <a:t>Till övre vänster räknas tryckskillnaden ut baserat på vind eller skorstensverkan</a:t>
            </a:r>
          </a:p>
          <a:p>
            <a:r>
              <a:rPr lang="sv-SE" baseline="0" dirty="0" smtClean="0"/>
              <a:t>Vänster nere räknas det ut hur mycket luft som kan </a:t>
            </a:r>
            <a:r>
              <a:rPr lang="sv-SE" baseline="0" dirty="0" err="1" smtClean="0"/>
              <a:t>förvinna</a:t>
            </a:r>
            <a:r>
              <a:rPr lang="sv-SE" baseline="0" dirty="0" smtClean="0"/>
              <a:t> genom ett hål som få flöda fritt (kräver ett hål till någon annan stans). Det räknas också fram hur mycket energi som hinner passera på ett dygn. </a:t>
            </a:r>
          </a:p>
          <a:p>
            <a:endParaRPr lang="sv-SE" baseline="0" dirty="0" smtClean="0"/>
          </a:p>
          <a:p>
            <a:r>
              <a:rPr lang="sv-SE" baseline="0" dirty="0" smtClean="0"/>
              <a:t>Här exemplifierat med 1m2 stort hål och tryckskillnaden som blir vid 6m/s </a:t>
            </a:r>
          </a:p>
          <a:p>
            <a:endParaRPr lang="sv-SE" baseline="0" dirty="0" smtClean="0"/>
          </a:p>
          <a:p>
            <a:r>
              <a:rPr lang="sv-SE" baseline="0" dirty="0" smtClean="0"/>
              <a:t>Till höger finns en beräkning av energibehovet i en villa i byggtorkning. Notera att energianvändningen för hela huset är mindre än 1/3 än för det ”lilla hålet” i det andra experimentet.</a:t>
            </a:r>
          </a:p>
          <a:p>
            <a:r>
              <a:rPr lang="sv-SE" baseline="0" dirty="0" smtClean="0"/>
              <a:t>I villan blir effektbehovet ändå väldigt stort 200W/m2. Normalt finns inte så mycket installerat  vilket gör att delta T inte kommer att kunna hållas på 20grader. Lösningen för villan skulle här lämpligtvis vara att isolera ytterväggarna och täta till huset ytterligare istället för att bära in mer värmare.    </a:t>
            </a:r>
          </a:p>
          <a:p>
            <a:r>
              <a:rPr lang="sv-SE" baseline="0" dirty="0" smtClean="0"/>
              <a:t>Har du timuppföljning på din elförbrukning kan du snabbt se om ditt hus läcker för mycket värme.</a:t>
            </a:r>
          </a:p>
          <a:p>
            <a:r>
              <a:rPr lang="sv-SE" baseline="0" dirty="0" smtClean="0"/>
              <a:t>  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CB7F3-C7FE-4904-9715-2AD5A6076936}" type="slidenum">
              <a:rPr lang="sv-SE" smtClean="0"/>
              <a:t>6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Oplanerad byggtorkning innebär ofta slangar, kablar och maskiner som är </a:t>
            </a:r>
          </a:p>
          <a:p>
            <a:r>
              <a:rPr lang="sv-SE" dirty="0" smtClean="0"/>
              <a:t>i vägen för arbete. Med smart planering kan ofta permanenta system dras </a:t>
            </a:r>
          </a:p>
          <a:p>
            <a:r>
              <a:rPr lang="sv-SE" dirty="0" smtClean="0"/>
              <a:t>fram tidigt och användas även till provisorier. Alternativt kan provisorierna </a:t>
            </a:r>
          </a:p>
          <a:p>
            <a:r>
              <a:rPr lang="sv-SE" dirty="0" smtClean="0"/>
              <a:t>planeras så att de stör produktionen så lite som möjligt.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CB7F3-C7FE-4904-9715-2AD5A6076936}" type="slidenum">
              <a:rPr lang="sv-SE" smtClean="0"/>
              <a:t>7</a:t>
            </a:fld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Det finns beräkningsprogram</a:t>
            </a:r>
            <a:r>
              <a:rPr lang="sv-SE" baseline="0" dirty="0" smtClean="0"/>
              <a:t> för att titta på hur snabbt en torkning kan ske. </a:t>
            </a:r>
          </a:p>
          <a:p>
            <a:r>
              <a:rPr lang="sv-SE" baseline="0" dirty="0" err="1" smtClean="0"/>
              <a:t>TorkaS</a:t>
            </a:r>
            <a:r>
              <a:rPr lang="sv-SE" baseline="0" dirty="0" smtClean="0"/>
              <a:t> är ett sånt program som finns för byggtorkning av betong.</a:t>
            </a:r>
          </a:p>
          <a:p>
            <a:endParaRPr lang="sv-SE" baseline="0" dirty="0" smtClean="0"/>
          </a:p>
          <a:p>
            <a:r>
              <a:rPr lang="sv-SE" baseline="0" dirty="0" smtClean="0"/>
              <a:t>För duktiga fuktsäkerhetsprojektörer finns även mer avancerade programvaror för att analysera hur snabbt byggfukten kan försvinna ur olika konstruktioner.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CB7F3-C7FE-4904-9715-2AD5A6076936}" type="slidenum">
              <a:rPr lang="sv-SE" smtClean="0"/>
              <a:t>8</a:t>
            </a:fld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Grundläggande förståelse för byggtorkning kräver att du förstår vikten av materialen som </a:t>
            </a:r>
          </a:p>
          <a:p>
            <a:r>
              <a:rPr lang="sv-SE" dirty="0" smtClean="0"/>
              <a:t>ska torka hålls varma. När du värmer materialen ökar skillnaden i ånghalt mellan materialet</a:t>
            </a:r>
          </a:p>
          <a:p>
            <a:r>
              <a:rPr lang="sv-SE" dirty="0" smtClean="0"/>
              <a:t>och torkmiljön. Detta ger drivkraften (motorn) för torkningen. Ånghaltsskillnaden  </a:t>
            </a:r>
          </a:p>
          <a:p>
            <a:r>
              <a:rPr lang="sv-SE" dirty="0" smtClean="0"/>
              <a:t>går här från 0,5 g till 255 g från 11–80 grader. Drivkraften som man kan få vid 80 grader  </a:t>
            </a:r>
          </a:p>
          <a:p>
            <a:r>
              <a:rPr lang="sv-SE" dirty="0" smtClean="0"/>
              <a:t>vid en byggtorkning med </a:t>
            </a:r>
            <a:r>
              <a:rPr lang="sv-SE" dirty="0" err="1" smtClean="0"/>
              <a:t>micro</a:t>
            </a:r>
            <a:r>
              <a:rPr lang="sv-SE" dirty="0" smtClean="0"/>
              <a:t> vågsvärmare ger en drivkraft som är 500 ggr större än vid  </a:t>
            </a:r>
          </a:p>
          <a:p>
            <a:r>
              <a:rPr lang="sv-SE" dirty="0" smtClean="0"/>
              <a:t>11 grader.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CB7F3-C7FE-4904-9715-2AD5A6076936}" type="slidenum">
              <a:rPr lang="sv-SE" smtClean="0"/>
              <a:t>9</a:t>
            </a:fld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Med enkel temperatur (IR-pistol</a:t>
            </a:r>
            <a:r>
              <a:rPr lang="sv-SE" baseline="0" dirty="0" smtClean="0"/>
              <a:t> eller anliggningsgivare</a:t>
            </a:r>
            <a:r>
              <a:rPr lang="sv-SE" dirty="0" smtClean="0"/>
              <a:t>)och RF-mätning får du snabbt kontroll över din torksituation. Det går inte att</a:t>
            </a:r>
            <a:r>
              <a:rPr lang="sv-SE" baseline="0" dirty="0" smtClean="0"/>
              <a:t> känna om det är en bra torkmiljö för ett material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För du in mätvärdena i det här </a:t>
            </a:r>
            <a:r>
              <a:rPr lang="sv-SE" dirty="0" err="1" smtClean="0"/>
              <a:t>excelverktyget</a:t>
            </a:r>
            <a:r>
              <a:rPr lang="sv-SE" dirty="0" smtClean="0"/>
              <a:t> eller</a:t>
            </a:r>
            <a:r>
              <a:rPr lang="sv-SE" baseline="0" dirty="0" smtClean="0"/>
              <a:t> liknande får du ännu bättre förståelse för hur din torkmiljö driver. Går att ladda ned från SBUF.</a:t>
            </a:r>
          </a:p>
          <a:p>
            <a:endParaRPr lang="sv-SE" baseline="0" dirty="0" smtClean="0"/>
          </a:p>
          <a:p>
            <a:r>
              <a:rPr lang="sv-SE" baseline="0" dirty="0" smtClean="0"/>
              <a:t>Här ser du ett exempel med olika varma torksystem där drivkrafter räknas för 85, 90, 95%RF.</a:t>
            </a:r>
          </a:p>
          <a:p>
            <a:r>
              <a:rPr lang="sv-SE" baseline="0" dirty="0" smtClean="0"/>
              <a:t>Drivkrafterna för uttorkning sticker iväg när materialet som ska torkas blir varmt. Här simulerat med golvvärme och </a:t>
            </a:r>
            <a:r>
              <a:rPr lang="sv-SE" baseline="0" dirty="0" err="1" smtClean="0"/>
              <a:t>microvärmare</a:t>
            </a:r>
            <a:r>
              <a:rPr lang="sv-SE" baseline="0" dirty="0" smtClean="0"/>
              <a:t> i det varmaste fallet.</a:t>
            </a:r>
          </a:p>
          <a:p>
            <a:r>
              <a:rPr lang="sv-SE" baseline="0" dirty="0" smtClean="0"/>
              <a:t>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CB7F3-C7FE-4904-9715-2AD5A6076936}" type="slidenum">
              <a:rPr lang="sv-SE" smtClean="0"/>
              <a:t>10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5" name="ConfidentialFirstTextBox"/>
          <p:cNvSpPr txBox="1">
            <a:spLocks noChangeArrowheads="1"/>
          </p:cNvSpPr>
          <p:nvPr/>
        </p:nvSpPr>
        <p:spPr bwMode="auto">
          <a:xfrm>
            <a:off x="2206625" y="6419850"/>
            <a:ext cx="5603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000" dirty="0">
                <a:solidFill>
                  <a:schemeClr val="bg1"/>
                </a:solidFill>
              </a:rPr>
              <a:t>Confidential</a:t>
            </a:r>
          </a:p>
        </p:txBody>
      </p:sp>
      <p:pic>
        <p:nvPicPr>
          <p:cNvPr id="6" name="Picture 50" descr="SKANSKA-orig-CS1-logo-RGB-5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938" y="336550"/>
            <a:ext cx="950912" cy="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1"/>
          <p:cNvSpPr>
            <a:spLocks noChangeShapeType="1"/>
          </p:cNvSpPr>
          <p:nvPr/>
        </p:nvSpPr>
        <p:spPr bwMode="auto">
          <a:xfrm>
            <a:off x="0" y="644525"/>
            <a:ext cx="9144000" cy="0"/>
          </a:xfrm>
          <a:prstGeom prst="line">
            <a:avLst/>
          </a:prstGeom>
          <a:noFill/>
          <a:ln w="12700">
            <a:solidFill>
              <a:srgbClr val="00255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97323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1074738" y="2693988"/>
            <a:ext cx="7729537" cy="530225"/>
          </a:xfrm>
        </p:spPr>
        <p:txBody>
          <a:bodyPr rIns="0"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97324" name="Rectangle 44"/>
          <p:cNvSpPr>
            <a:spLocks noGrp="1" noChangeArrowheads="1"/>
          </p:cNvSpPr>
          <p:nvPr>
            <p:ph type="subTitle" idx="1"/>
          </p:nvPr>
        </p:nvSpPr>
        <p:spPr>
          <a:xfrm>
            <a:off x="1074738" y="4987925"/>
            <a:ext cx="7732712" cy="1152525"/>
          </a:xfrm>
        </p:spPr>
        <p:txBody>
          <a:bodyPr rIns="0"/>
          <a:lstStyle>
            <a:lvl1pPr marL="0" indent="0">
              <a:buFont typeface="Arial" charset="0"/>
              <a:buNone/>
              <a:defRPr/>
            </a:lvl1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9E0741-C117-408F-BF9F-E4ABD2FEC144}" type="datetimeFigureOut">
              <a:rPr lang="sv-SE" smtClean="0"/>
              <a:t>2012-05-22</a:t>
            </a:fld>
            <a:endParaRPr lang="sv-SE"/>
          </a:p>
        </p:txBody>
      </p:sp>
      <p:sp>
        <p:nvSpPr>
          <p:cNvPr id="9" name="Rectangle 4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10" name="Rectangle 4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32DA8-04D9-4F07-A116-6DB629589A54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E0741-C117-408F-BF9F-E4ABD2FEC144}" type="datetimeFigureOut">
              <a:rPr lang="sv-SE" smtClean="0"/>
              <a:t>2012-05-22</a:t>
            </a:fld>
            <a:endParaRPr lang="sv-SE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32DA8-04D9-4F07-A116-6DB629589A54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1175" y="696913"/>
            <a:ext cx="1927225" cy="546417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4738" y="696913"/>
            <a:ext cx="5634037" cy="546417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E0741-C117-408F-BF9F-E4ABD2FEC144}" type="datetimeFigureOut">
              <a:rPr lang="sv-SE" smtClean="0"/>
              <a:t>2012-05-22</a:t>
            </a:fld>
            <a:endParaRPr lang="sv-SE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32DA8-04D9-4F07-A116-6DB629589A54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E0741-C117-408F-BF9F-E4ABD2FEC144}" type="datetimeFigureOut">
              <a:rPr lang="sv-SE" smtClean="0"/>
              <a:t>2012-05-22</a:t>
            </a:fld>
            <a:endParaRPr lang="sv-SE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32DA8-04D9-4F07-A116-6DB629589A54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E0741-C117-408F-BF9F-E4ABD2FEC144}" type="datetimeFigureOut">
              <a:rPr lang="sv-SE" smtClean="0"/>
              <a:t>2012-05-22</a:t>
            </a:fld>
            <a:endParaRPr lang="sv-SE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32DA8-04D9-4F07-A116-6DB629589A54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4738" y="1706563"/>
            <a:ext cx="3775075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2213" y="1706563"/>
            <a:ext cx="3776662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E0741-C117-408F-BF9F-E4ABD2FEC144}" type="datetimeFigureOut">
              <a:rPr lang="sv-SE" smtClean="0"/>
              <a:t>2012-05-22</a:t>
            </a:fld>
            <a:endParaRPr lang="sv-SE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32DA8-04D9-4F07-A116-6DB629589A54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E0741-C117-408F-BF9F-E4ABD2FEC144}" type="datetimeFigureOut">
              <a:rPr lang="sv-SE" smtClean="0"/>
              <a:t>2012-05-22</a:t>
            </a:fld>
            <a:endParaRPr lang="sv-SE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32DA8-04D9-4F07-A116-6DB629589A54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E0741-C117-408F-BF9F-E4ABD2FEC144}" type="datetimeFigureOut">
              <a:rPr lang="sv-SE" smtClean="0"/>
              <a:t>2012-05-22</a:t>
            </a:fld>
            <a:endParaRPr lang="sv-SE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32DA8-04D9-4F07-A116-6DB629589A54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E0741-C117-408F-BF9F-E4ABD2FEC144}" type="datetimeFigureOut">
              <a:rPr lang="sv-SE" smtClean="0"/>
              <a:t>2012-05-22</a:t>
            </a:fld>
            <a:endParaRPr lang="sv-SE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32DA8-04D9-4F07-A116-6DB629589A54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E0741-C117-408F-BF9F-E4ABD2FEC144}" type="datetimeFigureOut">
              <a:rPr lang="sv-SE" smtClean="0"/>
              <a:t>2012-05-22</a:t>
            </a:fld>
            <a:endParaRPr lang="sv-SE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32DA8-04D9-4F07-A116-6DB629589A54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E0741-C117-408F-BF9F-E4ABD2FEC144}" type="datetimeFigureOut">
              <a:rPr lang="sv-SE" smtClean="0"/>
              <a:t>2012-05-22</a:t>
            </a:fld>
            <a:endParaRPr lang="sv-SE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32DA8-04D9-4F07-A116-6DB629589A54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95" name="Rectangle 39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9629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01725" y="6578600"/>
            <a:ext cx="171291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4C9E0741-C117-408F-BF9F-E4ABD2FEC144}" type="datetimeFigureOut">
              <a:rPr lang="sv-SE" smtClean="0"/>
              <a:t>2012-05-22</a:t>
            </a:fld>
            <a:endParaRPr lang="sv-SE"/>
          </a:p>
        </p:txBody>
      </p:sp>
      <p:sp>
        <p:nvSpPr>
          <p:cNvPr id="9629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6625" y="6578600"/>
            <a:ext cx="56165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9629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1725" y="6419850"/>
            <a:ext cx="46513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B032DA8-04D9-4F07-A116-6DB629589A54}" type="slidenum">
              <a:rPr lang="sv-SE" smtClean="0"/>
              <a:t>‹#›</a:t>
            </a:fld>
            <a:endParaRPr lang="sv-SE"/>
          </a:p>
        </p:txBody>
      </p:sp>
      <p:sp>
        <p:nvSpPr>
          <p:cNvPr id="96299" name="ConfidentialTextBox"/>
          <p:cNvSpPr txBox="1">
            <a:spLocks noChangeArrowheads="1"/>
          </p:cNvSpPr>
          <p:nvPr/>
        </p:nvSpPr>
        <p:spPr bwMode="auto">
          <a:xfrm>
            <a:off x="2206625" y="6419850"/>
            <a:ext cx="5603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000" dirty="0">
                <a:solidFill>
                  <a:schemeClr val="bg1"/>
                </a:solidFill>
              </a:rPr>
              <a:t>Confidential</a:t>
            </a:r>
          </a:p>
        </p:txBody>
      </p:sp>
      <p:pic>
        <p:nvPicPr>
          <p:cNvPr id="1031" name="Picture 44" descr="SKANSKA-orig-CS1-logo-RGB-53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50938" y="336550"/>
            <a:ext cx="950912" cy="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301" name="Line 45"/>
          <p:cNvSpPr>
            <a:spLocks noChangeShapeType="1"/>
          </p:cNvSpPr>
          <p:nvPr/>
        </p:nvSpPr>
        <p:spPr bwMode="auto">
          <a:xfrm>
            <a:off x="0" y="644525"/>
            <a:ext cx="9144000" cy="0"/>
          </a:xfrm>
          <a:prstGeom prst="line">
            <a:avLst/>
          </a:prstGeom>
          <a:noFill/>
          <a:ln w="12700">
            <a:solidFill>
              <a:srgbClr val="00255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1033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074738" y="696913"/>
            <a:ext cx="77136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34" name="Rectangle 4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4738" y="1706563"/>
            <a:ext cx="7704137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Font typeface="Arial" charset="0"/>
        <a:buChar char="−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16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74738" y="2693988"/>
            <a:ext cx="7729537" cy="978729"/>
          </a:xfrm>
        </p:spPr>
        <p:txBody>
          <a:bodyPr/>
          <a:lstStyle/>
          <a:p>
            <a:r>
              <a:rPr lang="sv-SE" dirty="0" smtClean="0"/>
              <a:t>Undvik fel och fällor </a:t>
            </a:r>
            <a:br>
              <a:rPr lang="sv-SE" dirty="0" smtClean="0"/>
            </a:br>
            <a:r>
              <a:rPr lang="sv-SE" dirty="0" smtClean="0"/>
              <a:t>i Byggtorkning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09" t="1281" r="2299"/>
          <a:stretch>
            <a:fillRect/>
          </a:stretch>
        </p:blipFill>
        <p:spPr bwMode="auto">
          <a:xfrm>
            <a:off x="5220072" y="764704"/>
            <a:ext cx="3816424" cy="555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713662" cy="535531"/>
          </a:xfrm>
        </p:spPr>
        <p:txBody>
          <a:bodyPr/>
          <a:lstStyle/>
          <a:p>
            <a:r>
              <a:rPr lang="sv-SE" dirty="0" smtClean="0"/>
              <a:t>Mät torkmiljön!</a:t>
            </a:r>
            <a:endParaRPr lang="sv-SE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852529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 r="8000"/>
          <a:stretch>
            <a:fillRect/>
          </a:stretch>
        </p:blipFill>
        <p:spPr bwMode="auto">
          <a:xfrm>
            <a:off x="7164288" y="764704"/>
            <a:ext cx="1656184" cy="207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ktangel 6"/>
          <p:cNvSpPr/>
          <p:nvPr/>
        </p:nvSpPr>
        <p:spPr>
          <a:xfrm>
            <a:off x="7164288" y="1628800"/>
            <a:ext cx="288032" cy="6217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535531"/>
          </a:xfrm>
        </p:spPr>
        <p:txBody>
          <a:bodyPr/>
          <a:lstStyle/>
          <a:p>
            <a:r>
              <a:rPr lang="sv-SE" dirty="0" smtClean="0"/>
              <a:t>Gör fuktronder!</a:t>
            </a:r>
            <a:endParaRPr lang="sv-SE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530514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836712"/>
            <a:ext cx="28670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535531"/>
          </a:xfrm>
        </p:spPr>
        <p:txBody>
          <a:bodyPr/>
          <a:lstStyle/>
          <a:p>
            <a:r>
              <a:rPr lang="sv-SE" dirty="0" smtClean="0"/>
              <a:t>Ha en plan B men använd den inte!</a:t>
            </a:r>
            <a:endParaRPr lang="sv-S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10" y="1688400"/>
            <a:ext cx="8789278" cy="39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764704"/>
            <a:ext cx="3842925" cy="556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340" y="806252"/>
            <a:ext cx="4182789" cy="555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535531"/>
          </a:xfrm>
        </p:spPr>
        <p:txBody>
          <a:bodyPr/>
          <a:lstStyle/>
          <a:p>
            <a:r>
              <a:rPr lang="sv-SE" dirty="0" smtClean="0"/>
              <a:t>Ta reda på vädret!</a:t>
            </a:r>
            <a:endParaRPr lang="sv-S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209" y="1211804"/>
            <a:ext cx="5480095" cy="516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2778"/>
          <a:stretch>
            <a:fillRect/>
          </a:stretch>
        </p:blipFill>
        <p:spPr bwMode="auto">
          <a:xfrm>
            <a:off x="1763688" y="1196752"/>
            <a:ext cx="4176464" cy="519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535531"/>
          </a:xfrm>
        </p:spPr>
        <p:txBody>
          <a:bodyPr/>
          <a:lstStyle/>
          <a:p>
            <a:r>
              <a:rPr lang="sv-SE" dirty="0" smtClean="0"/>
              <a:t>Ta ställning mot fukten!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79784"/>
            <a:ext cx="4355976" cy="56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535531"/>
          </a:xfrm>
        </p:spPr>
        <p:txBody>
          <a:bodyPr/>
          <a:lstStyle/>
          <a:p>
            <a:r>
              <a:rPr lang="sv-SE" dirty="0" smtClean="0"/>
              <a:t>Elda inte för kråkorna! </a:t>
            </a:r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4139952" y="5877272"/>
            <a:ext cx="158417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535531"/>
          </a:xfrm>
        </p:spPr>
        <p:txBody>
          <a:bodyPr/>
          <a:lstStyle/>
          <a:p>
            <a:r>
              <a:rPr lang="sv-SE" dirty="0" smtClean="0"/>
              <a:t>Provisorier har stor betydelse!</a:t>
            </a:r>
            <a:endParaRPr lang="sv-S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586" y="1988840"/>
            <a:ext cx="888948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535531"/>
          </a:xfrm>
        </p:spPr>
        <p:txBody>
          <a:bodyPr/>
          <a:lstStyle/>
          <a:p>
            <a:r>
              <a:rPr lang="sv-SE" dirty="0" smtClean="0"/>
              <a:t>Lufttätt hus!</a:t>
            </a:r>
            <a:endParaRPr lang="sv-SE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924944"/>
            <a:ext cx="27336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941168"/>
            <a:ext cx="56102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764704"/>
            <a:ext cx="35814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535531"/>
          </a:xfrm>
        </p:spPr>
        <p:txBody>
          <a:bodyPr/>
          <a:lstStyle/>
          <a:p>
            <a:r>
              <a:rPr lang="sv-SE" dirty="0" smtClean="0"/>
              <a:t>Planera din energiförsörjning!</a:t>
            </a:r>
            <a:endParaRPr lang="sv-S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67713"/>
            <a:ext cx="6014408" cy="481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535531"/>
          </a:xfrm>
        </p:spPr>
        <p:txBody>
          <a:bodyPr/>
          <a:lstStyle/>
          <a:p>
            <a:r>
              <a:rPr lang="sv-SE" dirty="0" smtClean="0"/>
              <a:t>Räkna på hur fort det torkar!</a:t>
            </a:r>
            <a:endParaRPr lang="sv-SE" dirty="0"/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5648280" cy="352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535531"/>
          </a:xfrm>
        </p:spPr>
        <p:txBody>
          <a:bodyPr/>
          <a:lstStyle/>
          <a:p>
            <a:r>
              <a:rPr lang="sv-SE" dirty="0" smtClean="0"/>
              <a:t>Värm det material som ska torkas!</a:t>
            </a:r>
            <a:endParaRPr lang="sv-S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1340079"/>
            <a:ext cx="7632848" cy="482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 mall blå bakgrund till CJH 071105">
  <a:themeElements>
    <a:clrScheme name="Ny mall blå bakgrund till CJH 071105 1">
      <a:dk1>
        <a:srgbClr val="002551"/>
      </a:dk1>
      <a:lt1>
        <a:srgbClr val="FFFFFF"/>
      </a:lt1>
      <a:dk2>
        <a:srgbClr val="002551"/>
      </a:dk2>
      <a:lt2>
        <a:srgbClr val="B0B0B0"/>
      </a:lt2>
      <a:accent1>
        <a:srgbClr val="008BD0"/>
      </a:accent1>
      <a:accent2>
        <a:srgbClr val="002551"/>
      </a:accent2>
      <a:accent3>
        <a:srgbClr val="FFFFFF"/>
      </a:accent3>
      <a:accent4>
        <a:srgbClr val="001E44"/>
      </a:accent4>
      <a:accent5>
        <a:srgbClr val="AAC4E4"/>
      </a:accent5>
      <a:accent6>
        <a:srgbClr val="002049"/>
      </a:accent6>
      <a:hlink>
        <a:srgbClr val="E87603"/>
      </a:hlink>
      <a:folHlink>
        <a:srgbClr val="C5BAA9"/>
      </a:folHlink>
    </a:clrScheme>
    <a:fontScheme name="Ny mall blå bakgrund till CJH 0711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y mall blå bakgrund till CJH 071105 1">
        <a:dk1>
          <a:srgbClr val="002551"/>
        </a:dk1>
        <a:lt1>
          <a:srgbClr val="FFFFFF"/>
        </a:lt1>
        <a:dk2>
          <a:srgbClr val="002551"/>
        </a:dk2>
        <a:lt2>
          <a:srgbClr val="B0B0B0"/>
        </a:lt2>
        <a:accent1>
          <a:srgbClr val="008BD0"/>
        </a:accent1>
        <a:accent2>
          <a:srgbClr val="002551"/>
        </a:accent2>
        <a:accent3>
          <a:srgbClr val="FFFFFF"/>
        </a:accent3>
        <a:accent4>
          <a:srgbClr val="001E44"/>
        </a:accent4>
        <a:accent5>
          <a:srgbClr val="AAC4E4"/>
        </a:accent5>
        <a:accent6>
          <a:srgbClr val="002049"/>
        </a:accent6>
        <a:hlink>
          <a:srgbClr val="E87603"/>
        </a:hlink>
        <a:folHlink>
          <a:srgbClr val="C5BA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Skanska white light blue</Template>
  <TotalTime>1426</TotalTime>
  <Words>987</Words>
  <Application>Microsoft Office PowerPoint</Application>
  <PresentationFormat>Bildspel på skärmen (4:3)</PresentationFormat>
  <Paragraphs>91</Paragraphs>
  <Slides>14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5" baseType="lpstr">
      <vt:lpstr>Ny mall blå bakgrund till CJH 071105</vt:lpstr>
      <vt:lpstr>Undvik fel och fällor  i Byggtorkning</vt:lpstr>
      <vt:lpstr>Ta reda på vädret!</vt:lpstr>
      <vt:lpstr>Ta ställning mot fukten!</vt:lpstr>
      <vt:lpstr>Elda inte för kråkorna! </vt:lpstr>
      <vt:lpstr>Provisorier har stor betydelse!</vt:lpstr>
      <vt:lpstr>Lufttätt hus!</vt:lpstr>
      <vt:lpstr>Planera din energiförsörjning!</vt:lpstr>
      <vt:lpstr>Räkna på hur fort det torkar!</vt:lpstr>
      <vt:lpstr>Värm det material som ska torkas!</vt:lpstr>
      <vt:lpstr>Mät torkmiljön!</vt:lpstr>
      <vt:lpstr>Gör fuktronder!</vt:lpstr>
      <vt:lpstr>Ha en plan B men använd den inte!</vt:lpstr>
      <vt:lpstr>PowerPoint-presentation</vt:lpstr>
      <vt:lpstr>PowerPoint-presentation</vt:lpstr>
    </vt:vector>
  </TitlesOfParts>
  <Company>Skanska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Byggtorkning</dc:title>
  <dc:creator>branderp</dc:creator>
  <cp:lastModifiedBy>Aronsson, Ruben</cp:lastModifiedBy>
  <cp:revision>29</cp:revision>
  <dcterms:created xsi:type="dcterms:W3CDTF">2012-05-08T13:06:19Z</dcterms:created>
  <dcterms:modified xsi:type="dcterms:W3CDTF">2012-05-22T08:47:13Z</dcterms:modified>
</cp:coreProperties>
</file>